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394" r:id="rId2"/>
    <p:sldId id="427" r:id="rId3"/>
    <p:sldId id="443" r:id="rId4"/>
    <p:sldId id="446" r:id="rId5"/>
    <p:sldId id="426" r:id="rId6"/>
    <p:sldId id="445" r:id="rId7"/>
    <p:sldId id="450" r:id="rId8"/>
    <p:sldId id="447" r:id="rId9"/>
    <p:sldId id="448" r:id="rId10"/>
    <p:sldId id="449" r:id="rId11"/>
    <p:sldId id="421" r:id="rId12"/>
    <p:sldId id="451" r:id="rId13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3" autoAdjust="0"/>
    <p:restoredTop sz="94660"/>
  </p:normalViewPr>
  <p:slideViewPr>
    <p:cSldViewPr>
      <p:cViewPr>
        <p:scale>
          <a:sx n="81" d="100"/>
          <a:sy n="81" d="100"/>
        </p:scale>
        <p:origin x="-141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lanm\Desktop\comparativa%20residuo%2015%20-%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Gaikako bilketa / Tasa de recogida selectiva</a:t>
            </a:r>
          </a:p>
        </c:rich>
      </c:tx>
      <c:layout>
        <c:manualLayout>
          <c:xMode val="edge"/>
          <c:yMode val="edge"/>
          <c:x val="0.28658536585365851"/>
          <c:y val="2.06185567010309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544715447154469E-2"/>
          <c:y val="0.30103092783505153"/>
          <c:w val="0.80386178861788615"/>
          <c:h val="0.292783505154639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EVOLUCIÖN_Monica!$D$203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100000">
                  <a:srgbClr xmlns:mc="http://schemas.openxmlformats.org/markup-compatibility/2006" xmlns:a14="http://schemas.microsoft.com/office/drawing/2010/main" val="000101" mc:Ignorable="a14" a14:legacySpreadsheetColorIndex="5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7696213951701778E-3"/>
                  <c:y val="-5.73294001896251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54312173683893E-3"/>
                  <c:y val="7.6291263217473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4987978318093E-3"/>
                  <c:y val="-5.7701142271683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21728129843076E-3"/>
                  <c:y val="-6.3968845622396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343240985971336E-3"/>
                  <c:y val="-6.3973627877013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738029307595746E-2"/>
                  <c:y val="-2.68290964661760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43,36%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3124697597003445E-3"/>
                  <c:y val="-2.59230469308456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EVOLUCIÖN_Monica!$E$201:$M$201</c:f>
              <c:strCache>
                <c:ptCount val="9"/>
                <c:pt idx="0">
                  <c:v>SAN MARKO</c:v>
                </c:pt>
                <c:pt idx="1">
                  <c:v>TXINGUDI</c:v>
                </c:pt>
                <c:pt idx="2">
                  <c:v>TOLOSALDEA</c:v>
                </c:pt>
                <c:pt idx="3">
                  <c:v>SASIETA</c:v>
                </c:pt>
                <c:pt idx="4">
                  <c:v>UROLA ERDIA</c:v>
                </c:pt>
                <c:pt idx="5">
                  <c:v>UROLA KOSTA</c:v>
                </c:pt>
                <c:pt idx="6">
                  <c:v>DEBAGOIENA</c:v>
                </c:pt>
                <c:pt idx="7">
                  <c:v>DEBABARRENA</c:v>
                </c:pt>
                <c:pt idx="8">
                  <c:v>GIPUZKOA</c:v>
                </c:pt>
              </c:strCache>
            </c:strRef>
          </c:cat>
          <c:val>
            <c:numRef>
              <c:f>EVOLUCIÖN_Monica!$E$203:$M$203</c:f>
              <c:numCache>
                <c:formatCode>0.00%</c:formatCode>
                <c:ptCount val="9"/>
                <c:pt idx="0">
                  <c:v>0.46269028858713446</c:v>
                </c:pt>
                <c:pt idx="1">
                  <c:v>0.42770863264033554</c:v>
                </c:pt>
                <c:pt idx="2">
                  <c:v>0.633703023652049</c:v>
                </c:pt>
                <c:pt idx="3">
                  <c:v>0.60008590698263253</c:v>
                </c:pt>
                <c:pt idx="4">
                  <c:v>0.51769027846785143</c:v>
                </c:pt>
                <c:pt idx="5">
                  <c:v>0.44671374529688695</c:v>
                </c:pt>
                <c:pt idx="6">
                  <c:v>0.79641176078609255</c:v>
                </c:pt>
                <c:pt idx="7">
                  <c:v>0.40608899228038309</c:v>
                </c:pt>
                <c:pt idx="8">
                  <c:v>0.50203588417943101</c:v>
                </c:pt>
              </c:numCache>
            </c:numRef>
          </c:val>
        </c:ser>
        <c:ser>
          <c:idx val="2"/>
          <c:order val="1"/>
          <c:tx>
            <c:strRef>
              <c:f>EVOLUCIÖN_Monica!$D$204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141772107613055E-2"/>
                  <c:y val="-1.346934527302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814864233151E-2"/>
                  <c:y val="-1.3306621238227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28403364284512E-2"/>
                  <c:y val="-1.6119771343423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976593449783537E-2"/>
                  <c:y val="-1.26810889260804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44,67%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014344695497906E-2"/>
                  <c:y val="-2.86946227066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67185906568878E-2"/>
                  <c:y val="-1.6373769400464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4337798848598333E-2"/>
                  <c:y val="-1.4333172416424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EVOLUCIÖN_Monica!$E$204:$M$204</c:f>
              <c:numCache>
                <c:formatCode>0.00%</c:formatCode>
                <c:ptCount val="9"/>
                <c:pt idx="0">
                  <c:v>0.46916768883473731</c:v>
                </c:pt>
                <c:pt idx="1">
                  <c:v>0.4818188914908389</c:v>
                </c:pt>
                <c:pt idx="2">
                  <c:v>0.65347088116881846</c:v>
                </c:pt>
                <c:pt idx="3">
                  <c:v>0.70382865380526882</c:v>
                </c:pt>
                <c:pt idx="4">
                  <c:v>0.58778097741184665</c:v>
                </c:pt>
                <c:pt idx="5">
                  <c:v>0.43356294900723774</c:v>
                </c:pt>
                <c:pt idx="6">
                  <c:v>0.78696253322465604</c:v>
                </c:pt>
                <c:pt idx="7">
                  <c:v>0.46657801121478121</c:v>
                </c:pt>
                <c:pt idx="8">
                  <c:v>0.52989290066748695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772224"/>
        <c:axId val="36368896"/>
      </c:barChart>
      <c:catAx>
        <c:axId val="3877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636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688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877222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2581300813008133"/>
          <c:y val="0.15463917525773196"/>
          <c:w val="0.125"/>
          <c:h val="5.567010309278350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61569529761748E-3"/>
          <c:y val="0.12022358626819242"/>
          <c:w val="0.96092454703452412"/>
          <c:h val="0.74483029663370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Hoja1!$B$27:$B$31</c:f>
              <c:strCache>
                <c:ptCount val="5"/>
                <c:pt idx="0">
                  <c:v>Beira/Vidrio</c:v>
                </c:pt>
                <c:pt idx="1">
                  <c:v>Papera - Kartoia / papel y cartón</c:v>
                </c:pt>
                <c:pt idx="2">
                  <c:v>Ontziak / Envases</c:v>
                </c:pt>
                <c:pt idx="3">
                  <c:v>Biohondakina / Bioresiduo</c:v>
                </c:pt>
                <c:pt idx="4">
                  <c:v>Birziklatze-tasa / Tasa de reciclaje</c:v>
                </c:pt>
              </c:strCache>
            </c:strRef>
          </c:cat>
          <c:val>
            <c:numRef>
              <c:f>Hoja1!$C$27:$C$31</c:f>
              <c:numCache>
                <c:formatCode>0.00%</c:formatCode>
                <c:ptCount val="5"/>
                <c:pt idx="0">
                  <c:v>0.752</c:v>
                </c:pt>
                <c:pt idx="1">
                  <c:v>0.68630000000000002</c:v>
                </c:pt>
                <c:pt idx="2">
                  <c:v>0.51600000000000001</c:v>
                </c:pt>
                <c:pt idx="3">
                  <c:v>0.29060000000000002</c:v>
                </c:pt>
                <c:pt idx="4">
                  <c:v>0.42259999999999998</c:v>
                </c:pt>
              </c:numCache>
            </c:numRef>
          </c:val>
        </c:ser>
        <c:ser>
          <c:idx val="1"/>
          <c:order val="1"/>
          <c:tx>
            <c:strRef>
              <c:f>Hoja1!$D$26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Hoja1!$B$27:$B$31</c:f>
              <c:strCache>
                <c:ptCount val="5"/>
                <c:pt idx="0">
                  <c:v>Beira/Vidrio</c:v>
                </c:pt>
                <c:pt idx="1">
                  <c:v>Papera - Kartoia / papel y cartón</c:v>
                </c:pt>
                <c:pt idx="2">
                  <c:v>Ontziak / Envases</c:v>
                </c:pt>
                <c:pt idx="3">
                  <c:v>Biohondakina / Bioresiduo</c:v>
                </c:pt>
                <c:pt idx="4">
                  <c:v>Birziklatze-tasa / Tasa de reciclaje</c:v>
                </c:pt>
              </c:strCache>
            </c:strRef>
          </c:cat>
          <c:val>
            <c:numRef>
              <c:f>Hoja1!$D$27:$D$31</c:f>
              <c:numCache>
                <c:formatCode>0.00%</c:formatCode>
                <c:ptCount val="5"/>
                <c:pt idx="0">
                  <c:v>0.78</c:v>
                </c:pt>
                <c:pt idx="1">
                  <c:v>0.75360000000000005</c:v>
                </c:pt>
                <c:pt idx="2">
                  <c:v>0.62809999999999999</c:v>
                </c:pt>
                <c:pt idx="3">
                  <c:v>0.40089999999999998</c:v>
                </c:pt>
                <c:pt idx="4">
                  <c:v>0.48870000000000002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7136"/>
        <c:axId val="74792256"/>
      </c:barChart>
      <c:catAx>
        <c:axId val="74907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74792256"/>
        <c:crosses val="autoZero"/>
        <c:auto val="1"/>
        <c:lblAlgn val="ctr"/>
        <c:lblOffset val="100"/>
        <c:noMultiLvlLbl val="0"/>
      </c:catAx>
      <c:valAx>
        <c:axId val="747922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4907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759599971187572"/>
          <c:y val="0.1975336073769581"/>
          <c:w val="0.14542660705587046"/>
          <c:h val="6.378541273191867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DB694-0AAE-4981-A4F4-A3661EA1C259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es-ES"/>
        </a:p>
      </dgm:t>
    </dgm:pt>
    <dgm:pt modelId="{B66B2676-F464-41C5-94CF-A890FD4974D6}">
      <dgm:prSet phldrT="[Texto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ES" sz="1600" dirty="0" smtClean="0"/>
            <a:t>Laburpena / Resumen</a:t>
          </a:r>
          <a:endParaRPr lang="es-ES" sz="1600" dirty="0"/>
        </a:p>
      </dgm:t>
    </dgm:pt>
    <dgm:pt modelId="{2C28E96C-FE8E-4209-92C1-E1C746A00991}" type="parTrans" cxnId="{C383EBBB-8834-47D6-B5B7-D94EC88FB084}">
      <dgm:prSet/>
      <dgm:spPr/>
      <dgm:t>
        <a:bodyPr/>
        <a:lstStyle/>
        <a:p>
          <a:endParaRPr lang="es-ES"/>
        </a:p>
      </dgm:t>
    </dgm:pt>
    <dgm:pt modelId="{189606EC-9BA3-4F82-BAA7-2D39B28328C5}" type="sibTrans" cxnId="{C383EBBB-8834-47D6-B5B7-D94EC88FB084}">
      <dgm:prSet/>
      <dgm:spPr/>
      <dgm:t>
        <a:bodyPr/>
        <a:lstStyle/>
        <a:p>
          <a:endParaRPr lang="es-ES"/>
        </a:p>
      </dgm:t>
    </dgm:pt>
    <dgm:pt modelId="{DEDEA158-7B97-4AC9-B1E0-03140B1E1CF4}" type="pres">
      <dgm:prSet presAssocID="{C0EDB694-0AAE-4981-A4F4-A3661EA1C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590E54-F6D3-4C32-938E-4DFCF8B8F9D5}" type="pres">
      <dgm:prSet presAssocID="{B66B2676-F464-41C5-94CF-A890FD4974D6}" presName="parentText" presStyleLbl="node1" presStyleIdx="0" presStyleCnt="1" custScaleY="46103" custLinFactY="-82372" custLinFactNeighborX="-2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D8266D-F4F1-4E07-909B-F8310BB70725}" type="presOf" srcId="{B66B2676-F464-41C5-94CF-A890FD4974D6}" destId="{1A590E54-F6D3-4C32-938E-4DFCF8B8F9D5}" srcOrd="0" destOrd="0" presId="urn:microsoft.com/office/officeart/2005/8/layout/vList2"/>
    <dgm:cxn modelId="{C383EBBB-8834-47D6-B5B7-D94EC88FB084}" srcId="{C0EDB694-0AAE-4981-A4F4-A3661EA1C259}" destId="{B66B2676-F464-41C5-94CF-A890FD4974D6}" srcOrd="0" destOrd="0" parTransId="{2C28E96C-FE8E-4209-92C1-E1C746A00991}" sibTransId="{189606EC-9BA3-4F82-BAA7-2D39B28328C5}"/>
    <dgm:cxn modelId="{726B2D37-5BE9-4C82-A39B-0CD49950BB77}" type="presOf" srcId="{C0EDB694-0AAE-4981-A4F4-A3661EA1C259}" destId="{DEDEA158-7B97-4AC9-B1E0-03140B1E1CF4}" srcOrd="0" destOrd="0" presId="urn:microsoft.com/office/officeart/2005/8/layout/vList2"/>
    <dgm:cxn modelId="{A173613A-E5F6-4D84-9DE6-C1C4486944C3}" type="presParOf" srcId="{DEDEA158-7B97-4AC9-B1E0-03140B1E1CF4}" destId="{1A590E54-F6D3-4C32-938E-4DFCF8B8F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DB694-0AAE-4981-A4F4-A3661EA1C259}" type="doc">
      <dgm:prSet loTypeId="urn:microsoft.com/office/officeart/2005/8/layout/vList2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B66B2676-F464-41C5-94CF-A890FD4974D6}">
      <dgm:prSet phldrT="[Texto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ES" sz="1600" dirty="0" err="1" smtClean="0"/>
            <a:t>Gaikako</a:t>
          </a:r>
          <a:r>
            <a:rPr lang="es-ES" sz="1600" dirty="0" smtClean="0"/>
            <a:t> </a:t>
          </a:r>
          <a:r>
            <a:rPr lang="es-ES" sz="1600" dirty="0" err="1" smtClean="0"/>
            <a:t>bilketa</a:t>
          </a:r>
          <a:r>
            <a:rPr lang="es-ES" sz="1600" dirty="0" smtClean="0"/>
            <a:t> / Tasa de recogida selectiva</a:t>
          </a:r>
          <a:endParaRPr lang="es-ES" sz="1600" dirty="0"/>
        </a:p>
      </dgm:t>
    </dgm:pt>
    <dgm:pt modelId="{2C28E96C-FE8E-4209-92C1-E1C746A00991}" type="parTrans" cxnId="{C383EBBB-8834-47D6-B5B7-D94EC88FB084}">
      <dgm:prSet/>
      <dgm:spPr/>
      <dgm:t>
        <a:bodyPr/>
        <a:lstStyle/>
        <a:p>
          <a:endParaRPr lang="es-ES"/>
        </a:p>
      </dgm:t>
    </dgm:pt>
    <dgm:pt modelId="{189606EC-9BA3-4F82-BAA7-2D39B28328C5}" type="sibTrans" cxnId="{C383EBBB-8834-47D6-B5B7-D94EC88FB084}">
      <dgm:prSet/>
      <dgm:spPr/>
      <dgm:t>
        <a:bodyPr/>
        <a:lstStyle/>
        <a:p>
          <a:endParaRPr lang="es-ES"/>
        </a:p>
      </dgm:t>
    </dgm:pt>
    <dgm:pt modelId="{DEDEA158-7B97-4AC9-B1E0-03140B1E1CF4}" type="pres">
      <dgm:prSet presAssocID="{C0EDB694-0AAE-4981-A4F4-A3661EA1C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590E54-F6D3-4C32-938E-4DFCF8B8F9D5}" type="pres">
      <dgm:prSet presAssocID="{B66B2676-F464-41C5-94CF-A890FD4974D6}" presName="parentText" presStyleLbl="node1" presStyleIdx="0" presStyleCnt="1" custScaleY="33271" custLinFactY="-82372" custLinFactNeighborX="-2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83EBBB-8834-47D6-B5B7-D94EC88FB084}" srcId="{C0EDB694-0AAE-4981-A4F4-A3661EA1C259}" destId="{B66B2676-F464-41C5-94CF-A890FD4974D6}" srcOrd="0" destOrd="0" parTransId="{2C28E96C-FE8E-4209-92C1-E1C746A00991}" sibTransId="{189606EC-9BA3-4F82-BAA7-2D39B28328C5}"/>
    <dgm:cxn modelId="{6D6BF669-7710-49F8-834E-AB379FEE4164}" type="presOf" srcId="{B66B2676-F464-41C5-94CF-A890FD4974D6}" destId="{1A590E54-F6D3-4C32-938E-4DFCF8B8F9D5}" srcOrd="0" destOrd="0" presId="urn:microsoft.com/office/officeart/2005/8/layout/vList2"/>
    <dgm:cxn modelId="{2EF60690-171B-4890-8C11-2E222440223C}" type="presOf" srcId="{C0EDB694-0AAE-4981-A4F4-A3661EA1C259}" destId="{DEDEA158-7B97-4AC9-B1E0-03140B1E1CF4}" srcOrd="0" destOrd="0" presId="urn:microsoft.com/office/officeart/2005/8/layout/vList2"/>
    <dgm:cxn modelId="{D55EB9F6-3023-4E86-92B1-0DF1820BD025}" type="presParOf" srcId="{DEDEA158-7B97-4AC9-B1E0-03140B1E1CF4}" destId="{1A590E54-F6D3-4C32-938E-4DFCF8B8F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DB694-0AAE-4981-A4F4-A3661EA1C259}" type="doc">
      <dgm:prSet loTypeId="urn:microsoft.com/office/officeart/2005/8/layout/vList2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B66B2676-F464-41C5-94CF-A890FD4974D6}">
      <dgm:prSet phldrT="[Texto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ES" sz="1600" dirty="0" err="1" smtClean="0"/>
            <a:t>Gaikako</a:t>
          </a:r>
          <a:r>
            <a:rPr lang="es-ES" sz="1600" dirty="0" smtClean="0"/>
            <a:t> </a:t>
          </a:r>
          <a:r>
            <a:rPr lang="es-ES" sz="1600" dirty="0" err="1" smtClean="0"/>
            <a:t>bilketa</a:t>
          </a:r>
          <a:r>
            <a:rPr lang="es-ES" sz="1600" dirty="0" smtClean="0"/>
            <a:t> / Tasa de recogida selectiva</a:t>
          </a:r>
          <a:endParaRPr lang="es-ES" sz="1600" dirty="0"/>
        </a:p>
      </dgm:t>
    </dgm:pt>
    <dgm:pt modelId="{2C28E96C-FE8E-4209-92C1-E1C746A00991}" type="parTrans" cxnId="{C383EBBB-8834-47D6-B5B7-D94EC88FB084}">
      <dgm:prSet/>
      <dgm:spPr/>
      <dgm:t>
        <a:bodyPr/>
        <a:lstStyle/>
        <a:p>
          <a:endParaRPr lang="es-ES"/>
        </a:p>
      </dgm:t>
    </dgm:pt>
    <dgm:pt modelId="{189606EC-9BA3-4F82-BAA7-2D39B28328C5}" type="sibTrans" cxnId="{C383EBBB-8834-47D6-B5B7-D94EC88FB084}">
      <dgm:prSet/>
      <dgm:spPr/>
      <dgm:t>
        <a:bodyPr/>
        <a:lstStyle/>
        <a:p>
          <a:endParaRPr lang="es-ES"/>
        </a:p>
      </dgm:t>
    </dgm:pt>
    <dgm:pt modelId="{DEDEA158-7B97-4AC9-B1E0-03140B1E1CF4}" type="pres">
      <dgm:prSet presAssocID="{C0EDB694-0AAE-4981-A4F4-A3661EA1C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590E54-F6D3-4C32-938E-4DFCF8B8F9D5}" type="pres">
      <dgm:prSet presAssocID="{B66B2676-F464-41C5-94CF-A890FD4974D6}" presName="parentText" presStyleLbl="node1" presStyleIdx="0" presStyleCnt="1" custScaleY="33271" custLinFactY="-82372" custLinFactNeighborX="-2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83EBBB-8834-47D6-B5B7-D94EC88FB084}" srcId="{C0EDB694-0AAE-4981-A4F4-A3661EA1C259}" destId="{B66B2676-F464-41C5-94CF-A890FD4974D6}" srcOrd="0" destOrd="0" parTransId="{2C28E96C-FE8E-4209-92C1-E1C746A00991}" sibTransId="{189606EC-9BA3-4F82-BAA7-2D39B28328C5}"/>
    <dgm:cxn modelId="{A2835DC2-DED7-42C0-9A66-7429768D2B71}" type="presOf" srcId="{B66B2676-F464-41C5-94CF-A890FD4974D6}" destId="{1A590E54-F6D3-4C32-938E-4DFCF8B8F9D5}" srcOrd="0" destOrd="0" presId="urn:microsoft.com/office/officeart/2005/8/layout/vList2"/>
    <dgm:cxn modelId="{DD3185A9-9BB0-476B-B3AE-3A8809C7273E}" type="presOf" srcId="{C0EDB694-0AAE-4981-A4F4-A3661EA1C259}" destId="{DEDEA158-7B97-4AC9-B1E0-03140B1E1CF4}" srcOrd="0" destOrd="0" presId="urn:microsoft.com/office/officeart/2005/8/layout/vList2"/>
    <dgm:cxn modelId="{5F757EE5-6A66-442D-9219-4949DA429395}" type="presParOf" srcId="{DEDEA158-7B97-4AC9-B1E0-03140B1E1CF4}" destId="{1A590E54-F6D3-4C32-938E-4DFCF8B8F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DB694-0AAE-4981-A4F4-A3661EA1C259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es-ES"/>
        </a:p>
      </dgm:t>
    </dgm:pt>
    <dgm:pt modelId="{B66B2676-F464-41C5-94CF-A890FD4974D6}">
      <dgm:prSet phldrT="[Texto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ES" sz="1600" dirty="0" smtClean="0"/>
            <a:t>Laburpena / Resumen</a:t>
          </a:r>
          <a:endParaRPr lang="es-ES" sz="1600" dirty="0"/>
        </a:p>
      </dgm:t>
    </dgm:pt>
    <dgm:pt modelId="{2C28E96C-FE8E-4209-92C1-E1C746A00991}" type="parTrans" cxnId="{C383EBBB-8834-47D6-B5B7-D94EC88FB084}">
      <dgm:prSet/>
      <dgm:spPr/>
      <dgm:t>
        <a:bodyPr/>
        <a:lstStyle/>
        <a:p>
          <a:endParaRPr lang="es-ES"/>
        </a:p>
      </dgm:t>
    </dgm:pt>
    <dgm:pt modelId="{189606EC-9BA3-4F82-BAA7-2D39B28328C5}" type="sibTrans" cxnId="{C383EBBB-8834-47D6-B5B7-D94EC88FB084}">
      <dgm:prSet/>
      <dgm:spPr/>
      <dgm:t>
        <a:bodyPr/>
        <a:lstStyle/>
        <a:p>
          <a:endParaRPr lang="es-ES"/>
        </a:p>
      </dgm:t>
    </dgm:pt>
    <dgm:pt modelId="{DEDEA158-7B97-4AC9-B1E0-03140B1E1CF4}" type="pres">
      <dgm:prSet presAssocID="{C0EDB694-0AAE-4981-A4F4-A3661EA1C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590E54-F6D3-4C32-938E-4DFCF8B8F9D5}" type="pres">
      <dgm:prSet presAssocID="{B66B2676-F464-41C5-94CF-A890FD4974D6}" presName="parentText" presStyleLbl="node1" presStyleIdx="0" presStyleCnt="1" custScaleY="46103" custLinFactY="-82372" custLinFactNeighborX="-2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D8266D-F4F1-4E07-909B-F8310BB70725}" type="presOf" srcId="{B66B2676-F464-41C5-94CF-A890FD4974D6}" destId="{1A590E54-F6D3-4C32-938E-4DFCF8B8F9D5}" srcOrd="0" destOrd="0" presId="urn:microsoft.com/office/officeart/2005/8/layout/vList2"/>
    <dgm:cxn modelId="{C383EBBB-8834-47D6-B5B7-D94EC88FB084}" srcId="{C0EDB694-0AAE-4981-A4F4-A3661EA1C259}" destId="{B66B2676-F464-41C5-94CF-A890FD4974D6}" srcOrd="0" destOrd="0" parTransId="{2C28E96C-FE8E-4209-92C1-E1C746A00991}" sibTransId="{189606EC-9BA3-4F82-BAA7-2D39B28328C5}"/>
    <dgm:cxn modelId="{726B2D37-5BE9-4C82-A39B-0CD49950BB77}" type="presOf" srcId="{C0EDB694-0AAE-4981-A4F4-A3661EA1C259}" destId="{DEDEA158-7B97-4AC9-B1E0-03140B1E1CF4}" srcOrd="0" destOrd="0" presId="urn:microsoft.com/office/officeart/2005/8/layout/vList2"/>
    <dgm:cxn modelId="{A173613A-E5F6-4D84-9DE6-C1C4486944C3}" type="presParOf" srcId="{DEDEA158-7B97-4AC9-B1E0-03140B1E1CF4}" destId="{1A590E54-F6D3-4C32-938E-4DFCF8B8F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90E54-F6D3-4C32-938E-4DFCF8B8F9D5}">
      <dsp:nvSpPr>
        <dsp:cNvPr id="0" name=""/>
        <dsp:cNvSpPr/>
      </dsp:nvSpPr>
      <dsp:spPr>
        <a:xfrm>
          <a:off x="0" y="0"/>
          <a:ext cx="8352928" cy="560981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Laburpena / Resumen</a:t>
          </a:r>
          <a:endParaRPr lang="es-ES" sz="1600" kern="1200" dirty="0"/>
        </a:p>
      </dsp:txBody>
      <dsp:txXfrm>
        <a:off x="27385" y="27385"/>
        <a:ext cx="8298158" cy="506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90E54-F6D3-4C32-938E-4DFCF8B8F9D5}">
      <dsp:nvSpPr>
        <dsp:cNvPr id="0" name=""/>
        <dsp:cNvSpPr/>
      </dsp:nvSpPr>
      <dsp:spPr>
        <a:xfrm>
          <a:off x="0" y="0"/>
          <a:ext cx="8352928" cy="404841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Gaikako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bilketa</a:t>
          </a:r>
          <a:r>
            <a:rPr lang="es-ES" sz="1600" kern="1200" dirty="0" smtClean="0"/>
            <a:t> / Tasa de recogida selectiva</a:t>
          </a:r>
          <a:endParaRPr lang="es-ES" sz="1600" kern="1200" dirty="0"/>
        </a:p>
      </dsp:txBody>
      <dsp:txXfrm>
        <a:off x="19763" y="19763"/>
        <a:ext cx="8313402" cy="365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90E54-F6D3-4C32-938E-4DFCF8B8F9D5}">
      <dsp:nvSpPr>
        <dsp:cNvPr id="0" name=""/>
        <dsp:cNvSpPr/>
      </dsp:nvSpPr>
      <dsp:spPr>
        <a:xfrm>
          <a:off x="0" y="0"/>
          <a:ext cx="8352928" cy="404841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Gaikako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bilketa</a:t>
          </a:r>
          <a:r>
            <a:rPr lang="es-ES" sz="1600" kern="1200" dirty="0" smtClean="0"/>
            <a:t> / Tasa de recogida selectiva</a:t>
          </a:r>
          <a:endParaRPr lang="es-ES" sz="1600" kern="1200" dirty="0"/>
        </a:p>
      </dsp:txBody>
      <dsp:txXfrm>
        <a:off x="19763" y="19763"/>
        <a:ext cx="8313402" cy="365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90E54-F6D3-4C32-938E-4DFCF8B8F9D5}">
      <dsp:nvSpPr>
        <dsp:cNvPr id="0" name=""/>
        <dsp:cNvSpPr/>
      </dsp:nvSpPr>
      <dsp:spPr>
        <a:xfrm>
          <a:off x="0" y="0"/>
          <a:ext cx="8352928" cy="560981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Laburpena / Resumen</a:t>
          </a:r>
          <a:endParaRPr lang="es-ES" sz="1600" kern="1200" dirty="0"/>
        </a:p>
      </dsp:txBody>
      <dsp:txXfrm>
        <a:off x="27385" y="27385"/>
        <a:ext cx="8298158" cy="506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043" tIns="45023" rIns="90043" bIns="45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043" tIns="45023" rIns="90043" bIns="45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1423B06-BCB8-4F7F-B0CC-8CC4B01CE837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8188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3" tIns="45023" rIns="90043" bIns="4502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4713"/>
            <a:ext cx="5389563" cy="4441825"/>
          </a:xfrm>
          <a:prstGeom prst="rect">
            <a:avLst/>
          </a:prstGeom>
        </p:spPr>
        <p:txBody>
          <a:bodyPr vert="horz" lIns="90043" tIns="45023" rIns="90043" bIns="45023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043" tIns="45023" rIns="90043" bIns="45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043" tIns="45023" rIns="90043" bIns="45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D87097A-33C0-4018-8FBE-36832C27EC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75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AB5F-D481-4CF0-967D-ECC1A0FE0EC9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3384-ED1F-433A-B4C2-20D1876A956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02CC-93B0-40C8-8065-298284A2C518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8A7C-6517-4468-B16F-B169DC467E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CFF3-D412-445B-AFF6-69D007B9DD83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8D84-2816-43B3-B471-D9E106254E9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0716-BE5D-4D43-9BD4-858142C56490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E9FC-90C8-4EEE-9355-3C002DBF7F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580F-B909-4BED-AD7F-BFA51B162C42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46FE-1528-43D1-8731-2EE34397F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4FBB-EBE0-4E23-9E95-032093C16C12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E5AF-238B-4E07-A94D-B292BE263D9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7AA5-3513-4116-A9A3-A9E667AD07C5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7CDC-00FC-4748-AFF6-11C15C5EB3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7F07-5D6D-424A-B4D5-E416B5F09233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9B36-4F60-4218-94B9-AECC185527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3670-4D3A-430D-99EE-569A2A1A320F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2940-63CA-42B1-831C-983DB14011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5E54-AC9C-461F-AB4F-EB3B1E8D25E1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269D-6AFB-4392-A3BD-0F0ECEAFE14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1CF6-94DD-4624-B726-58A9652F4E17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2091-E642-4C8B-8765-6DCF10076B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86B593-6208-458E-A3C0-19BB14F36D15}" type="datetimeFigureOut">
              <a:rPr lang="es-ES"/>
              <a:pPr>
                <a:defRPr/>
              </a:pPr>
              <a:t>23/03/2018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D1DCE-A491-46C7-ABF6-87FB51A51C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4.xml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2.xm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j0mZSJ4-vSAhWLbxQKHR28DscQjRwIBw&amp;url=http://www.freepik.es/fotos-vectores-gratis/contenedor&amp;psig=AFQjCNEkTtUw0ZSZueglESBl7yEGIaOb2Q&amp;ust=1490329192924743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es/url?sa=i&amp;rct=j&amp;q=&amp;esrc=s&amp;source=images&amp;cd=&amp;cad=rja&amp;uact=8&amp;ved=0ahUKEwiu1vT34-vSAhXJwxQKHVu4ApsQjRwIBw&amp;url=http://www.alcalalareal.es/index.php?menu=1&amp;seccion=9&amp;det=561&amp;psig=AFQjCNGLvI7K8ZAPPNW_kJQjd5QruGrcBw&amp;ust=1490329430424779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hyperlink" Target="http://www.google.es/url?sa=i&amp;rct=j&amp;q=&amp;esrc=s&amp;source=images&amp;cd=&amp;cad=rja&amp;uact=8&amp;ved=0ahUKEwiu1vT34-vSAhXJwxQKHVu4ApsQjRwIBw&amp;url=http://www.alcalalareal.es/index.php?menu=1&amp;seccion=9&amp;det=561&amp;psig=AFQjCNGLvI7K8ZAPPNW_kJQjd5QruGrcBw&amp;ust=149032943042477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hyperlink" Target="http://www.google.es/url?sa=i&amp;rct=j&amp;q=&amp;esrc=s&amp;source=images&amp;cd=&amp;cad=rja&amp;uact=8&amp;ved=0ahUKEwj0mZSJ4-vSAhWLbxQKHR28DscQjRwIBw&amp;url=http://www.freepik.es/fotos-vectores-gratis/contenedor&amp;psig=AFQjCNEkTtUw0ZSZueglESBl7yEGIaOb2Q&amp;ust=1490329192924743" TargetMode="Externa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76900"/>
          </a:xfrm>
        </p:spPr>
        <p:txBody>
          <a:bodyPr/>
          <a:lstStyle/>
          <a:p>
            <a:pPr eaLnBrk="1" hangingPunct="1"/>
            <a:r>
              <a:rPr lang="es-ES" sz="3600" b="1" smtClean="0"/>
              <a:t/>
            </a:r>
            <a:br>
              <a:rPr lang="es-ES" sz="3600" b="1" smtClean="0"/>
            </a:br>
            <a:r>
              <a:rPr lang="es-ES" sz="3600" b="1" smtClean="0"/>
              <a:t/>
            </a:r>
            <a:br>
              <a:rPr lang="es-ES" sz="3600" b="1" smtClean="0"/>
            </a:br>
            <a:r>
              <a:rPr lang="es-ES" sz="3600" b="1" smtClean="0"/>
              <a:t/>
            </a:r>
            <a:br>
              <a:rPr lang="es-ES" sz="3600" b="1" smtClean="0"/>
            </a:br>
            <a:r>
              <a:rPr lang="es-ES" sz="3600" b="1" smtClean="0"/>
              <a:t>HONDAKINAK 2017 </a:t>
            </a:r>
            <a:br>
              <a:rPr lang="es-ES" sz="3600" b="1" smtClean="0"/>
            </a:br>
            <a:r>
              <a:rPr lang="es-ES" sz="3600" b="1" smtClean="0"/>
              <a:t/>
            </a:r>
            <a:br>
              <a:rPr lang="es-ES" sz="3600" b="1" smtClean="0"/>
            </a:br>
            <a:r>
              <a:rPr lang="es-ES" sz="3600" b="1" smtClean="0"/>
              <a:t>RESIDUOS 2017 </a:t>
            </a:r>
            <a:br>
              <a:rPr lang="es-ES" sz="3600" b="1" smtClean="0"/>
            </a:br>
            <a:r>
              <a:rPr lang="es-ES" sz="3600" b="1" smtClean="0"/>
              <a:t/>
            </a:r>
            <a:br>
              <a:rPr lang="es-ES" sz="3600" b="1" smtClean="0"/>
            </a:br>
            <a:r>
              <a:rPr lang="es-ES" sz="4100" b="1" smtClean="0"/>
              <a:t/>
            </a:r>
            <a:br>
              <a:rPr lang="es-ES" sz="4100" b="1" smtClean="0"/>
            </a:br>
            <a:r>
              <a:rPr lang="es-ES" sz="4100" b="1" smtClean="0"/>
              <a:t/>
            </a:r>
            <a:br>
              <a:rPr lang="es-ES" sz="4100" b="1" smtClean="0"/>
            </a:br>
            <a:endParaRPr lang="es-ES" sz="4100" b="1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CuadroTexto"/>
          <p:cNvSpPr txBox="1">
            <a:spLocks noChangeArrowheads="1"/>
          </p:cNvSpPr>
          <p:nvPr/>
        </p:nvSpPr>
        <p:spPr bwMode="auto">
          <a:xfrm>
            <a:off x="323850" y="6237288"/>
            <a:ext cx="77771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/>
              <a:t>Datos provisionales de Urola Erdia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4 CuadroTexto"/>
          <p:cNvSpPr txBox="1">
            <a:spLocks noChangeArrowheads="1"/>
          </p:cNvSpPr>
          <p:nvPr/>
        </p:nvSpPr>
        <p:spPr bwMode="auto">
          <a:xfrm>
            <a:off x="179388" y="6308725"/>
            <a:ext cx="7777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Datos provisionales de Urola Erdia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79388" y="1444625"/>
          <a:ext cx="8640762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Gráfico" r:id="rId4" imgW="7800992" imgH="3524265" progId="Excel.Chart.8">
                  <p:embed/>
                </p:oleObj>
              </mc:Choice>
              <mc:Fallback>
                <p:oleObj name="Gráfico" r:id="rId4" imgW="7800992" imgH="3524265" progId="Excel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44625"/>
                        <a:ext cx="8640762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0" name="2 Marcador de contenido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s-ES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es-ES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es-ES" smtClean="0"/>
          </a:p>
        </p:txBody>
      </p:sp>
      <p:graphicFrame>
        <p:nvGraphicFramePr>
          <p:cNvPr id="11" name="10 Diagrama"/>
          <p:cNvGraphicFramePr/>
          <p:nvPr/>
        </p:nvGraphicFramePr>
        <p:xfrm>
          <a:off x="462781" y="873795"/>
          <a:ext cx="83529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Group 144"/>
          <p:cNvGraphicFramePr>
            <a:graphicFrameLocks noGrp="1"/>
          </p:cNvGraphicFramePr>
          <p:nvPr/>
        </p:nvGraphicFramePr>
        <p:xfrm>
          <a:off x="611188" y="6092825"/>
          <a:ext cx="8136904" cy="3778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89649"/>
                <a:gridCol w="1389650"/>
                <a:gridCol w="1387488"/>
                <a:gridCol w="1387488"/>
                <a:gridCol w="1192980"/>
                <a:gridCol w="1389649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reciclaje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bioresiduo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envases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papel y cartón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vidrio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Objetivo 2020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75 %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</a:tbl>
          </a:graphicData>
        </a:graphic>
      </p:graphicFrame>
      <p:pic>
        <p:nvPicPr>
          <p:cNvPr id="2160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79" name="Object 75"/>
          <p:cNvGraphicFramePr>
            <a:graphicFrameLocks noChangeAspect="1"/>
          </p:cNvGraphicFramePr>
          <p:nvPr/>
        </p:nvGraphicFramePr>
        <p:xfrm>
          <a:off x="900113" y="1557338"/>
          <a:ext cx="7272337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Gráfico" r:id="rId9" imgW="7071360" imgH="4274725" progId="Excel.Sheet.8">
                  <p:embed/>
                </p:oleObj>
              </mc:Choice>
              <mc:Fallback>
                <p:oleObj name="Gráfico" r:id="rId9" imgW="7071360" imgH="4274725" progId="Excel.Sheet.8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7338"/>
                        <a:ext cx="7272337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0" name="2 Marcador de contenido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s-ES" b="1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es-ES" b="1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es-ES" dirty="0" smtClean="0"/>
          </a:p>
        </p:txBody>
      </p:sp>
      <p:pic>
        <p:nvPicPr>
          <p:cNvPr id="216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28648"/>
              </p:ext>
            </p:extLst>
          </p:nvPr>
        </p:nvGraphicFramePr>
        <p:xfrm>
          <a:off x="1115616" y="1268760"/>
          <a:ext cx="6552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8703" y="836712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GAIKAKO BILKETAREN </a:t>
            </a:r>
            <a:r>
              <a:rPr lang="es-ES" sz="1600" b="1" dirty="0" smtClean="0"/>
              <a:t>EBOLUZIOA</a:t>
            </a: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dirty="0" smtClean="0"/>
              <a:t>EVOLUCIÓN DE LA RECOGIDA </a:t>
            </a:r>
            <a:r>
              <a:rPr lang="es-ES" sz="1600" dirty="0" smtClean="0"/>
              <a:t>SELECTIVA</a:t>
            </a:r>
            <a:endParaRPr lang="es-ES" sz="1600" dirty="0" smtClean="0"/>
          </a:p>
          <a:p>
            <a:pPr algn="ctr"/>
            <a:r>
              <a:rPr lang="es-ES" b="1" dirty="0" smtClean="0"/>
              <a:t>GIPUZKOA 2015 - 2017</a:t>
            </a:r>
            <a:endParaRPr lang="es-ES" b="1" dirty="0"/>
          </a:p>
        </p:txBody>
      </p:sp>
      <p:pic>
        <p:nvPicPr>
          <p:cNvPr id="12" name="Picture 44" descr="Resultado de imaxes para iglu ecovidri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136" y="4923793"/>
            <a:ext cx="3603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Resultado de imaxes para logos contenedore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4353" t="59935" r="72380" b="6075"/>
          <a:stretch>
            <a:fillRect/>
          </a:stretch>
        </p:blipFill>
        <p:spPr bwMode="auto">
          <a:xfrm>
            <a:off x="2843808" y="4869160"/>
            <a:ext cx="3603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Resultado de imaxes para logos contenedores">
            <a:hlinkClick r:id="rId6"/>
          </p:cNvPr>
          <p:cNvPicPr>
            <a:picLocks noChangeAspect="1" noChangeArrowheads="1"/>
          </p:cNvPicPr>
          <p:nvPr/>
        </p:nvPicPr>
        <p:blipFill>
          <a:blip r:embed="rId8"/>
          <a:srcRect l="25780" t="59935" r="50821" b="6322"/>
          <a:stretch>
            <a:fillRect/>
          </a:stretch>
        </p:blipFill>
        <p:spPr bwMode="auto">
          <a:xfrm>
            <a:off x="4067944" y="485203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 descr="Resultado de imaxes para logos contenedores">
            <a:hlinkClick r:id="rId6"/>
          </p:cNvPr>
          <p:cNvPicPr>
            <a:picLocks noChangeAspect="1" noChangeArrowheads="1"/>
          </p:cNvPicPr>
          <p:nvPr/>
        </p:nvPicPr>
        <p:blipFill>
          <a:blip r:embed="rId9"/>
          <a:srcRect l="72195" t="59236" r="5144" b="6020"/>
          <a:stretch>
            <a:fillRect/>
          </a:stretch>
        </p:blipFill>
        <p:spPr bwMode="auto">
          <a:xfrm>
            <a:off x="5364088" y="4797152"/>
            <a:ext cx="3603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43279"/>
              </p:ext>
            </p:extLst>
          </p:nvPr>
        </p:nvGraphicFramePr>
        <p:xfrm>
          <a:off x="1979712" y="5598368"/>
          <a:ext cx="4557853" cy="1143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51949"/>
                <a:gridCol w="801968"/>
                <a:gridCol w="801968"/>
                <a:gridCol w="80196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2017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 incremento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Beira</a:t>
                      </a:r>
                      <a:r>
                        <a:rPr lang="es-ES" sz="1100" u="none" strike="noStrike" dirty="0">
                          <a:effectLst/>
                        </a:rPr>
                        <a:t>/Vidrio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75,20%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78,00%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2,80%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Papera - </a:t>
                      </a:r>
                      <a:r>
                        <a:rPr lang="es-ES" sz="1100" u="none" strike="noStrike" dirty="0" err="1">
                          <a:effectLst/>
                        </a:rPr>
                        <a:t>Kartoia</a:t>
                      </a:r>
                      <a:r>
                        <a:rPr lang="es-ES" sz="1100" u="none" strike="noStrike" dirty="0">
                          <a:effectLst/>
                        </a:rPr>
                        <a:t> / papel y cartón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68,63%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75,36%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6,73%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Ontziak</a:t>
                      </a:r>
                      <a:r>
                        <a:rPr lang="es-ES" sz="1100" u="none" strike="noStrike" dirty="0">
                          <a:effectLst/>
                        </a:rPr>
                        <a:t> / Envases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51,60%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62,81%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11,21%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Biohondakina</a:t>
                      </a:r>
                      <a:r>
                        <a:rPr lang="es-ES" sz="1100" u="none" strike="noStrike" dirty="0">
                          <a:effectLst/>
                        </a:rPr>
                        <a:t> / </a:t>
                      </a:r>
                      <a:r>
                        <a:rPr lang="es-ES" sz="1100" u="none" strike="noStrike" dirty="0" err="1">
                          <a:effectLst/>
                        </a:rPr>
                        <a:t>Bioresiduo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29,06%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40,09%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11,03%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Birziklatze</a:t>
                      </a:r>
                      <a:r>
                        <a:rPr lang="es-ES" sz="1100" u="none" strike="noStrike" dirty="0">
                          <a:effectLst/>
                        </a:rPr>
                        <a:t>-tasa / Tasa de reciclaje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42,26%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48,87%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</a:rPr>
                        <a:t>6,61%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462781" y="875383"/>
          <a:ext cx="83529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Group 144"/>
          <p:cNvGraphicFramePr>
            <a:graphicFrameLocks noGrp="1"/>
          </p:cNvGraphicFramePr>
          <p:nvPr/>
        </p:nvGraphicFramePr>
        <p:xfrm>
          <a:off x="611188" y="6092825"/>
          <a:ext cx="8136904" cy="377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9649"/>
                <a:gridCol w="1389650"/>
                <a:gridCol w="1387488"/>
                <a:gridCol w="1387488"/>
                <a:gridCol w="1192980"/>
                <a:gridCol w="1389649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reciclaje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bioresiduo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envases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papel y cartón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vidrio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Objetivo 2020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75 %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</a:tbl>
          </a:graphicData>
        </a:graphic>
      </p:graphicFrame>
      <p:pic>
        <p:nvPicPr>
          <p:cNvPr id="1656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4" name="Picture 38" descr="Resultado de imaxes para logos contenedores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4353" t="59935" r="72380" b="6075"/>
          <a:stretch>
            <a:fillRect/>
          </a:stretch>
        </p:blipFill>
        <p:spPr bwMode="auto">
          <a:xfrm>
            <a:off x="957263" y="2974975"/>
            <a:ext cx="3603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5" name="Picture 40" descr="Resultado de imaxes para logos contenedores">
            <a:hlinkClick r:id="rId9"/>
          </p:cNvPr>
          <p:cNvPicPr>
            <a:picLocks noChangeAspect="1" noChangeArrowheads="1"/>
          </p:cNvPicPr>
          <p:nvPr/>
        </p:nvPicPr>
        <p:blipFill>
          <a:blip r:embed="rId11"/>
          <a:srcRect l="25780" t="59935" r="50821" b="6322"/>
          <a:stretch>
            <a:fillRect/>
          </a:stretch>
        </p:blipFill>
        <p:spPr bwMode="auto">
          <a:xfrm>
            <a:off x="923925" y="35004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6" name="Picture 42" descr="Resultado de imaxes para logos contenedores">
            <a:hlinkClick r:id="rId9"/>
          </p:cNvPr>
          <p:cNvPicPr>
            <a:picLocks noChangeAspect="1" noChangeArrowheads="1"/>
          </p:cNvPicPr>
          <p:nvPr/>
        </p:nvPicPr>
        <p:blipFill>
          <a:blip r:embed="rId12"/>
          <a:srcRect l="72195" t="59236" r="5144" b="6020"/>
          <a:stretch>
            <a:fillRect/>
          </a:stretch>
        </p:blipFill>
        <p:spPr bwMode="auto">
          <a:xfrm>
            <a:off x="923925" y="4048125"/>
            <a:ext cx="3603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7" name="Picture 44" descr="Resultado de imaxes para iglu ecovidrio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1550" y="2420938"/>
            <a:ext cx="3603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573" name="Group 189"/>
          <p:cNvGraphicFramePr>
            <a:graphicFrameLocks noGrp="1"/>
          </p:cNvGraphicFramePr>
          <p:nvPr/>
        </p:nvGraphicFramePr>
        <p:xfrm>
          <a:off x="1116013" y="5445125"/>
          <a:ext cx="6985000" cy="665163"/>
        </p:xfrm>
        <a:graphic>
          <a:graphicData uri="http://schemas.openxmlformats.org/drawingml/2006/table">
            <a:tbl>
              <a:tblPr/>
              <a:tblGrid>
                <a:gridCol w="6985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 El dato inicialmente facilitado ha sido corregido considerando el ajuste en el rechazo, la caracterización y rendimiento de las plantas de clasificación de envases.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 El dato de 2016 ha sido corregido considerando el ajuste en el rechazo.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72" name="Object 188"/>
          <p:cNvGraphicFramePr>
            <a:graphicFrameLocks noChangeAspect="1"/>
          </p:cNvGraphicFramePr>
          <p:nvPr/>
        </p:nvGraphicFramePr>
        <p:xfrm>
          <a:off x="1309688" y="1485900"/>
          <a:ext cx="65246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Gráfico" r:id="rId15" imgW="6524608" imgH="3886310" progId="Excel.Chart.8">
                  <p:embed/>
                </p:oleObj>
              </mc:Choice>
              <mc:Fallback>
                <p:oleObj name="Gráfico" r:id="rId15" imgW="6524608" imgH="3886310" progId="Excel.Chart.8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485900"/>
                        <a:ext cx="65246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46" name="Object 38"/>
          <p:cNvGraphicFramePr>
            <a:graphicFrameLocks noChangeAspect="1"/>
          </p:cNvGraphicFramePr>
          <p:nvPr/>
        </p:nvGraphicFramePr>
        <p:xfrm>
          <a:off x="4859338" y="1557338"/>
          <a:ext cx="4159250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Gráfico" r:id="rId4" imgW="8839200" imgH="5657899" progId="Excel.Chart.8">
                  <p:embed/>
                </p:oleObj>
              </mc:Choice>
              <mc:Fallback>
                <p:oleObj name="Gráfico" r:id="rId4" imgW="8839200" imgH="5657899" progId="Excel.Chart.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557338"/>
                        <a:ext cx="415925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7" name="Object 39"/>
          <p:cNvGraphicFramePr>
            <a:graphicFrameLocks noChangeAspect="1"/>
          </p:cNvGraphicFramePr>
          <p:nvPr/>
        </p:nvGraphicFramePr>
        <p:xfrm>
          <a:off x="260350" y="1585913"/>
          <a:ext cx="4321175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Gráfico" r:id="rId6" imgW="7071360" imgH="5417922" progId="Excel.Chart.8">
                  <p:embed/>
                </p:oleObj>
              </mc:Choice>
              <mc:Fallback>
                <p:oleObj name="Gráfico" r:id="rId6" imgW="7071360" imgH="5417922" progId="Excel.Chart.8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585913"/>
                        <a:ext cx="4321175" cy="263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9" name="1 CuadroTexto"/>
          <p:cNvSpPr txBox="1">
            <a:spLocks noChangeArrowheads="1"/>
          </p:cNvSpPr>
          <p:nvPr/>
        </p:nvSpPr>
        <p:spPr bwMode="auto">
          <a:xfrm>
            <a:off x="971550" y="836613"/>
            <a:ext cx="770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 smtClean="0"/>
              <a:t>Gaikako</a:t>
            </a:r>
            <a:r>
              <a:rPr lang="es-ES" dirty="0" smtClean="0"/>
              <a:t> </a:t>
            </a:r>
            <a:r>
              <a:rPr lang="es-ES" dirty="0" err="1"/>
              <a:t>Bilketa</a:t>
            </a:r>
            <a:r>
              <a:rPr lang="es-ES" dirty="0"/>
              <a:t> / Recogida Selectiva (</a:t>
            </a:r>
            <a:r>
              <a:rPr lang="es-ES" dirty="0" err="1"/>
              <a:t>Tn</a:t>
            </a:r>
            <a:r>
              <a:rPr lang="es-ES" dirty="0"/>
              <a:t>/%). 2016 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23" name="Group 6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73522"/>
              </p:ext>
            </p:extLst>
          </p:nvPr>
        </p:nvGraphicFramePr>
        <p:xfrm>
          <a:off x="611188" y="1268760"/>
          <a:ext cx="7561211" cy="3321912"/>
        </p:xfrm>
        <a:graphic>
          <a:graphicData uri="http://schemas.openxmlformats.org/drawingml/2006/table">
            <a:tbl>
              <a:tblPr/>
              <a:tblGrid>
                <a:gridCol w="1879597"/>
                <a:gridCol w="1020091"/>
                <a:gridCol w="1018561"/>
                <a:gridCol w="1114911"/>
                <a:gridCol w="1136323"/>
                <a:gridCol w="1391728"/>
              </a:tblGrid>
              <a:tr h="27828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Sorrera</a:t>
                      </a: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datuak</a:t>
                      </a: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/ Datos generaci</a:t>
                      </a: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2017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Variacion</a:t>
                      </a: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2016-2017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Errefusa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/ Resto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160.310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49,80%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152.427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47,01%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-4,92%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8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Biohondakina / Biorresiduo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42.604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13,23%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47.145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14,54%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10,66%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Papera eta kartoia  / Papel y cart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41.581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12,92%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42.634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13,15%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Ontzi arinak / Envases ligeros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18.442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5,73%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20.632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6,36%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Beira / Vidrio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26.095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8,11%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26.260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8,10%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Tamaina Handikoak / Voluminosos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5.415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1,68%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5.880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1,81%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Arropa / Textil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3.276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1,02%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3.556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1,10%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Sukaldeko Olioa / Aceite de cocina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552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0,17%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419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0,13%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-24,09%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Pilak / Pilas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91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0,03%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-14,15%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3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Bestelakoak / Otros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23.550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7,32%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25.195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7,77%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Guztira / 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321.931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324.239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0,72%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273" name="Group 8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57422"/>
              </p:ext>
            </p:extLst>
          </p:nvPr>
        </p:nvGraphicFramePr>
        <p:xfrm>
          <a:off x="395536" y="4725144"/>
          <a:ext cx="8280152" cy="1444799"/>
        </p:xfrm>
        <a:graphic>
          <a:graphicData uri="http://schemas.openxmlformats.org/drawingml/2006/table">
            <a:tbl>
              <a:tblPr/>
              <a:tblGrid>
                <a:gridCol w="2055368"/>
                <a:gridCol w="2058629"/>
                <a:gridCol w="2060258"/>
                <a:gridCol w="2105897"/>
              </a:tblGrid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2016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Kg/</a:t>
                      </a: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biz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urte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Kg/biz/urte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Variación 2016-2017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Kg/hab/año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Kg/hab/año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Guztira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Sorrera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/Generación Total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438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440,3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0,53%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Gaikako bilketa / Recogida selectiva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220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233,31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6,05%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Errefusa / Resto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218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206,99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-5,05%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971550" y="836613"/>
            <a:ext cx="770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 smtClean="0"/>
              <a:t>Gaikako</a:t>
            </a:r>
            <a:r>
              <a:rPr lang="es-ES" dirty="0" smtClean="0"/>
              <a:t> </a:t>
            </a:r>
            <a:r>
              <a:rPr lang="es-ES" dirty="0" err="1"/>
              <a:t>Bilketa</a:t>
            </a:r>
            <a:r>
              <a:rPr lang="es-ES" dirty="0"/>
              <a:t> / Recogida Selectiva (</a:t>
            </a:r>
            <a:r>
              <a:rPr lang="es-ES" dirty="0" err="1"/>
              <a:t>Tn</a:t>
            </a:r>
            <a:r>
              <a:rPr lang="es-ES" dirty="0"/>
              <a:t>/%). 2016 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0 Diagrama"/>
          <p:cNvGraphicFramePr/>
          <p:nvPr/>
        </p:nvGraphicFramePr>
        <p:xfrm>
          <a:off x="467544" y="905547"/>
          <a:ext cx="8352928" cy="47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01916"/>
              </p:ext>
            </p:extLst>
          </p:nvPr>
        </p:nvGraphicFramePr>
        <p:xfrm>
          <a:off x="210343" y="1607592"/>
          <a:ext cx="8737600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486" name="4 CuadroTexto"/>
          <p:cNvSpPr txBox="1">
            <a:spLocks noChangeArrowheads="1"/>
          </p:cNvSpPr>
          <p:nvPr/>
        </p:nvSpPr>
        <p:spPr bwMode="auto">
          <a:xfrm>
            <a:off x="179388" y="6308725"/>
            <a:ext cx="7777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Datos provisionales de Urola Erdia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0 Diagrama"/>
          <p:cNvGraphicFramePr/>
          <p:nvPr/>
        </p:nvGraphicFramePr>
        <p:xfrm>
          <a:off x="467544" y="905547"/>
          <a:ext cx="8352928" cy="47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553" name="Group 73"/>
          <p:cNvGraphicFramePr>
            <a:graphicFrameLocks noGrp="1"/>
          </p:cNvGraphicFramePr>
          <p:nvPr/>
        </p:nvGraphicFramePr>
        <p:xfrm>
          <a:off x="1485900" y="2016125"/>
          <a:ext cx="6172200" cy="2828290"/>
        </p:xfrm>
        <a:graphic>
          <a:graphicData uri="http://schemas.openxmlformats.org/drawingml/2006/table">
            <a:tbl>
              <a:tblPr/>
              <a:tblGrid>
                <a:gridCol w="2082800"/>
                <a:gridCol w="1143000"/>
                <a:gridCol w="1130300"/>
                <a:gridCol w="762000"/>
                <a:gridCol w="10541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2017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Igoera / Incremento 2016 / 2017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SAN MARKO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45,94%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46,27%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46,92%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0,65%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TXINGUDI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38,56%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42,77%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48,18%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5,41%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TOLOSALDEA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63,01%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63,37%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65,35%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1,98%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SASIETA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57,81%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60,01%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70,38%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10,37%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UROLA ERDIA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52,46%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51,77%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58,78%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7,01%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UROLA KOSTA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43,57%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44,67%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43,36%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-1,32%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DEBAGOIENA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77,11%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79,64%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78,70%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-0,94%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DEBABARRENA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39,17%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40,61%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46,66%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6,05%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GIPUZKOA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49,09%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50,20%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52,99%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2,79%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1" name="4 CuadroTexto"/>
          <p:cNvSpPr txBox="1">
            <a:spLocks noChangeArrowheads="1"/>
          </p:cNvSpPr>
          <p:nvPr/>
        </p:nvSpPr>
        <p:spPr bwMode="auto">
          <a:xfrm>
            <a:off x="179388" y="6308725"/>
            <a:ext cx="7777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Datos provisionales de Urola Erdia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4 CuadroTexto"/>
          <p:cNvSpPr txBox="1">
            <a:spLocks noChangeArrowheads="1"/>
          </p:cNvSpPr>
          <p:nvPr/>
        </p:nvSpPr>
        <p:spPr bwMode="auto">
          <a:xfrm>
            <a:off x="179388" y="6308725"/>
            <a:ext cx="7777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Datos provisionales de Urola Erdia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23850" y="1341438"/>
          <a:ext cx="81915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Gráfico" r:id="rId4" imgW="8191567" imgH="4248085" progId="Excel.Chart.8">
                  <p:embed/>
                </p:oleObj>
              </mc:Choice>
              <mc:Fallback>
                <p:oleObj name="Gráfico" r:id="rId4" imgW="8191567" imgH="4248085" progId="Excel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1915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03" name="4 CuadroTexto"/>
          <p:cNvSpPr txBox="1">
            <a:spLocks noChangeArrowheads="1"/>
          </p:cNvSpPr>
          <p:nvPr/>
        </p:nvSpPr>
        <p:spPr bwMode="auto">
          <a:xfrm>
            <a:off x="179388" y="6308725"/>
            <a:ext cx="7777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Datos provisionales de Urola Erdia</a:t>
            </a:r>
          </a:p>
        </p:txBody>
      </p:sp>
      <p:graphicFrame>
        <p:nvGraphicFramePr>
          <p:cNvPr id="22601" name="Object 73"/>
          <p:cNvGraphicFramePr>
            <a:graphicFrameLocks noChangeAspect="1"/>
          </p:cNvGraphicFramePr>
          <p:nvPr/>
        </p:nvGraphicFramePr>
        <p:xfrm>
          <a:off x="323850" y="1541463"/>
          <a:ext cx="8139113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Gráfico" r:id="rId4" imgW="7781841" imgH="3457530" progId="Excel.Chart.8">
                  <p:embed/>
                </p:oleObj>
              </mc:Choice>
              <mc:Fallback>
                <p:oleObj name="Gráfico" r:id="rId4" imgW="7781841" imgH="3457530" progId="Excel.Chart.8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41463"/>
                        <a:ext cx="8139113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805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4 CuadroTexto"/>
          <p:cNvSpPr txBox="1">
            <a:spLocks noChangeArrowheads="1"/>
          </p:cNvSpPr>
          <p:nvPr/>
        </p:nvSpPr>
        <p:spPr bwMode="auto">
          <a:xfrm>
            <a:off x="179388" y="6308725"/>
            <a:ext cx="7777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Datos provisionales de Urola Erdia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23850" y="1662113"/>
          <a:ext cx="84963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Gráfico" r:id="rId4" imgW="7829584" imgH="3257594" progId="Excel.Chart.8">
                  <p:embed/>
                </p:oleObj>
              </mc:Choice>
              <mc:Fallback>
                <p:oleObj name="Gráfico" r:id="rId4" imgW="7829584" imgH="3257594" progId="Excel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62113"/>
                        <a:ext cx="84963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6787</TotalTime>
  <Words>526</Words>
  <Application>Microsoft Office PowerPoint</Application>
  <PresentationFormat>Presentación en pantalla (4:3)</PresentationFormat>
  <Paragraphs>228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Gráfico</vt:lpstr>
      <vt:lpstr>   HONDAKINAK 2017   RESIDUOS 2017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DEPARTAMENTUKO HELBURUAK OBJETIVOS DEL DEPARTAMENTO</dc:title>
  <dc:creator>usuario</dc:creator>
  <cp:lastModifiedBy>RENEDO FUENTES, Lorena</cp:lastModifiedBy>
  <cp:revision>417</cp:revision>
  <cp:lastPrinted>2018-03-23T08:31:43Z</cp:lastPrinted>
  <dcterms:created xsi:type="dcterms:W3CDTF">2015-09-10T10:08:17Z</dcterms:created>
  <dcterms:modified xsi:type="dcterms:W3CDTF">2018-03-23T10:32:58Z</dcterms:modified>
</cp:coreProperties>
</file>